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610"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boettger32/IBM-Applied-Data-Science-Captone/blob/94194dc5cca479a8712ee0d5a4c9d72a717a5d66/3)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boettger32/IBM-Applied-Data-Science-Captone/blob/94194dc5cca479a8712ee0d5a4c9d72a717a5d66/5)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boettger32/IBM-Applied-Data-Science-Captone/blob/94194dc5cca479a8712ee0d5a4c9d72a717a5d66/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boettger32/IBM-Applied-Data-Science-Captone/blob/94194dc5cca479a8712ee0d5a4c9d72a717a5d66/6)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boettger32/IBM-Applied-Data-Science-Captone/blob/94194dc5cca479a8712ee0d5a4c9d72a717a5d66/7)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90324"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was performed on the data.</a:t>
            </a:r>
          </a:p>
          <a:p>
            <a:r>
              <a:rPr lang="en-US" sz="2200" dirty="0">
                <a:solidFill>
                  <a:schemeClr val="accent3">
                    <a:lumMod val="25000"/>
                  </a:schemeClr>
                </a:solidFill>
                <a:latin typeface="Abadi" panose="020B0604020104020204" pitchFamily="34" charset="0"/>
              </a:rPr>
              <a:t>Calculated number of launches at each site, the number and occurrence of each orbit, and the number and occurrence of mission outcome per orbit type.</a:t>
            </a:r>
          </a:p>
          <a:p>
            <a:r>
              <a:rPr lang="en-US" sz="2200" dirty="0">
                <a:solidFill>
                  <a:schemeClr val="accent3">
                    <a:lumMod val="25000"/>
                  </a:schemeClr>
                </a:solidFill>
                <a:latin typeface="Abadi" panose="020B0604020104020204" pitchFamily="34" charset="0"/>
              </a:rPr>
              <a:t>Create landing outcome label based on success. </a:t>
            </a:r>
          </a:p>
          <a:p>
            <a:r>
              <a:rPr lang="en-US" sz="800" dirty="0">
                <a:hlinkClick r:id="rId3"/>
              </a:rPr>
              <a:t>https://github.com/mboettger32/IBM-Applied-Data-Science-Captone/blob/94194dc5cca479a8712ee0d5a4c9d72a717a5d66/3)jupyter-spacex-data_wrangling_jupyterlite.jupyterlite.ipynb</a:t>
            </a:r>
            <a:endParaRPr lang="en-US" sz="8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Oval 2">
            <a:extLst>
              <a:ext uri="{FF2B5EF4-FFF2-40B4-BE49-F238E27FC236}">
                <a16:creationId xmlns:a16="http://schemas.microsoft.com/office/drawing/2014/main" id="{24A1C462-A025-AA54-3DB3-9347E76F3160}"/>
              </a:ext>
            </a:extLst>
          </p:cNvPr>
          <p:cNvSpPr/>
          <p:nvPr/>
        </p:nvSpPr>
        <p:spPr>
          <a:xfrm>
            <a:off x="5445446" y="1579495"/>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EDA</a:t>
            </a:r>
          </a:p>
        </p:txBody>
      </p:sp>
      <p:sp>
        <p:nvSpPr>
          <p:cNvPr id="6" name="Oval 5">
            <a:extLst>
              <a:ext uri="{FF2B5EF4-FFF2-40B4-BE49-F238E27FC236}">
                <a16:creationId xmlns:a16="http://schemas.microsoft.com/office/drawing/2014/main" id="{F057F591-4B1D-AB4C-083E-B2D43FA4912E}"/>
              </a:ext>
            </a:extLst>
          </p:cNvPr>
          <p:cNvSpPr/>
          <p:nvPr/>
        </p:nvSpPr>
        <p:spPr>
          <a:xfrm>
            <a:off x="6552809" y="2599787"/>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Calculations</a:t>
            </a:r>
          </a:p>
        </p:txBody>
      </p:sp>
      <p:sp>
        <p:nvSpPr>
          <p:cNvPr id="7" name="Oval 6">
            <a:extLst>
              <a:ext uri="{FF2B5EF4-FFF2-40B4-BE49-F238E27FC236}">
                <a16:creationId xmlns:a16="http://schemas.microsoft.com/office/drawing/2014/main" id="{D41E59C6-2939-26D9-45FF-8F8C722BC123}"/>
              </a:ext>
            </a:extLst>
          </p:cNvPr>
          <p:cNvSpPr/>
          <p:nvPr/>
        </p:nvSpPr>
        <p:spPr>
          <a:xfrm>
            <a:off x="8197312" y="3384629"/>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Label Landing Outcome</a:t>
            </a:r>
          </a:p>
        </p:txBody>
      </p:sp>
      <p:sp>
        <p:nvSpPr>
          <p:cNvPr id="9" name="Oval 8">
            <a:extLst>
              <a:ext uri="{FF2B5EF4-FFF2-40B4-BE49-F238E27FC236}">
                <a16:creationId xmlns:a16="http://schemas.microsoft.com/office/drawing/2014/main" id="{140F3DF3-D6EB-6164-0C67-066D99DFA596}"/>
              </a:ext>
            </a:extLst>
          </p:cNvPr>
          <p:cNvSpPr/>
          <p:nvPr/>
        </p:nvSpPr>
        <p:spPr>
          <a:xfrm>
            <a:off x="9777486" y="4410934"/>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p>
          <a:p>
            <a:pPr algn="ctr"/>
            <a:r>
              <a:rPr lang="en-US" sz="1200" dirty="0"/>
              <a:t>Export to CSV</a:t>
            </a:r>
          </a:p>
          <a:p>
            <a:pPr algn="ctr"/>
            <a:endParaRPr lang="en-US" sz="12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9745589" cy="4426319"/>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Created</a:t>
            </a:r>
          </a:p>
          <a:p>
            <a:pPr lvl="1">
              <a:lnSpc>
                <a:spcPct val="100000"/>
              </a:lnSpc>
              <a:spcBef>
                <a:spcPts val="1400"/>
              </a:spcBef>
            </a:pPr>
            <a:r>
              <a:rPr lang="en-US" sz="1400" dirty="0"/>
              <a:t>Flight Number vs. Payload Mass, Flight Number vs. Launch Site, Payload Mass vs. Launch Site, Orbit Type vs. Success Rate, Flight Number vs. Orbit Type, Payload Mass vs Orbit Type and Success Rate Yearly Trend.</a:t>
            </a:r>
          </a:p>
          <a:p>
            <a:pPr>
              <a:lnSpc>
                <a:spcPct val="100000"/>
              </a:lnSpc>
              <a:spcBef>
                <a:spcPts val="1400"/>
              </a:spcBef>
            </a:pPr>
            <a:r>
              <a:rPr lang="en-US" sz="2200" dirty="0">
                <a:solidFill>
                  <a:schemeClr val="accent3">
                    <a:lumMod val="25000"/>
                  </a:schemeClr>
                </a:solidFill>
                <a:latin typeface="Abadi"/>
              </a:rPr>
              <a:t>Scatter Plots</a:t>
            </a:r>
          </a:p>
          <a:p>
            <a:pPr lvl="1">
              <a:lnSpc>
                <a:spcPct val="100000"/>
              </a:lnSpc>
              <a:spcBef>
                <a:spcPts val="1400"/>
              </a:spcBef>
            </a:pPr>
            <a:r>
              <a:rPr lang="en-US" sz="1800" dirty="0">
                <a:solidFill>
                  <a:schemeClr val="accent3">
                    <a:lumMod val="25000"/>
                  </a:schemeClr>
                </a:solidFill>
                <a:latin typeface="Abadi"/>
              </a:rPr>
              <a:t>To show variable relationships.</a:t>
            </a:r>
          </a:p>
          <a:p>
            <a:pPr>
              <a:lnSpc>
                <a:spcPct val="100000"/>
              </a:lnSpc>
              <a:spcBef>
                <a:spcPts val="1400"/>
              </a:spcBef>
            </a:pPr>
            <a:r>
              <a:rPr lang="en-US" sz="2200" dirty="0">
                <a:solidFill>
                  <a:schemeClr val="accent3">
                    <a:lumMod val="25000"/>
                  </a:schemeClr>
                </a:solidFill>
                <a:latin typeface="Abadi"/>
              </a:rPr>
              <a:t>Bar Charts</a:t>
            </a:r>
          </a:p>
          <a:p>
            <a:pPr lvl="1">
              <a:lnSpc>
                <a:spcPct val="100000"/>
              </a:lnSpc>
              <a:spcBef>
                <a:spcPts val="1400"/>
              </a:spcBef>
            </a:pPr>
            <a:r>
              <a:rPr lang="en-US" sz="1800" dirty="0">
                <a:solidFill>
                  <a:schemeClr val="accent3">
                    <a:lumMod val="25000"/>
                  </a:schemeClr>
                </a:solidFill>
                <a:latin typeface="Abadi"/>
              </a:rPr>
              <a:t>To compare discrete categories based on a measured value.</a:t>
            </a:r>
          </a:p>
          <a:p>
            <a:pPr>
              <a:lnSpc>
                <a:spcPct val="100000"/>
              </a:lnSpc>
              <a:spcBef>
                <a:spcPts val="1400"/>
              </a:spcBef>
            </a:pPr>
            <a:r>
              <a:rPr lang="en-US" sz="2200" dirty="0">
                <a:solidFill>
                  <a:schemeClr val="accent3">
                    <a:lumMod val="25000"/>
                  </a:schemeClr>
                </a:solidFill>
                <a:latin typeface="Abadi"/>
              </a:rPr>
              <a:t>Line Charts</a:t>
            </a:r>
          </a:p>
          <a:p>
            <a:pPr lvl="1">
              <a:lnSpc>
                <a:spcPct val="100000"/>
              </a:lnSpc>
              <a:spcBef>
                <a:spcPts val="1400"/>
              </a:spcBef>
            </a:pPr>
            <a:r>
              <a:rPr lang="en-US" sz="1800" dirty="0">
                <a:solidFill>
                  <a:schemeClr val="accent3">
                    <a:lumMod val="25000"/>
                  </a:schemeClr>
                </a:solidFill>
                <a:latin typeface="Abadi"/>
              </a:rPr>
              <a:t>To visualize trends in data over time.</a:t>
            </a:r>
          </a:p>
          <a:p>
            <a:pPr>
              <a:lnSpc>
                <a:spcPct val="100000"/>
              </a:lnSpc>
              <a:spcBef>
                <a:spcPts val="1400"/>
              </a:spcBef>
            </a:pPr>
            <a:r>
              <a:rPr lang="en-US" sz="1050" dirty="0">
                <a:solidFill>
                  <a:schemeClr val="accent3">
                    <a:lumMod val="25000"/>
                  </a:schemeClr>
                </a:solidFill>
                <a:latin typeface="Abadi"/>
                <a:hlinkClick r:id="rId3"/>
              </a:rPr>
              <a:t>https://github.com/mboettger32/IBM-Applied-Data-Science-Captone/blob/94194dc5cca479a8712ee0d5a4c9d72a717a5d66/5)jupyter-labs-eda-dataviz.ipynb.jupyterlite.ipynb</a:t>
            </a:r>
            <a:endParaRPr lang="en-US" sz="105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1400"/>
              </a:spcBef>
            </a:pPr>
            <a:r>
              <a:rPr lang="en-US" sz="1000" dirty="0">
                <a:solidFill>
                  <a:schemeClr val="accent3">
                    <a:lumMod val="25000"/>
                  </a:schemeClr>
                </a:solidFill>
                <a:latin typeface="Abadi" panose="020B0604020104020204" pitchFamily="34" charset="0"/>
              </a:rPr>
              <a:t>Displaying the names of the unique launch sites in the space mission</a:t>
            </a:r>
          </a:p>
          <a:p>
            <a:pPr lvl="1">
              <a:lnSpc>
                <a:spcPct val="100000"/>
              </a:lnSpc>
              <a:spcBef>
                <a:spcPts val="1400"/>
              </a:spcBef>
            </a:pPr>
            <a:r>
              <a:rPr lang="en-US" sz="1000" dirty="0">
                <a:solidFill>
                  <a:schemeClr val="accent3">
                    <a:lumMod val="25000"/>
                  </a:schemeClr>
                </a:solidFill>
                <a:latin typeface="Abadi" panose="020B0604020104020204" pitchFamily="34" charset="0"/>
              </a:rPr>
              <a:t>Displaying 5 records where launch sites begin with the string ‘CCA’</a:t>
            </a:r>
          </a:p>
          <a:p>
            <a:pPr lvl="1">
              <a:lnSpc>
                <a:spcPct val="100000"/>
              </a:lnSpc>
              <a:spcBef>
                <a:spcPts val="1400"/>
              </a:spcBef>
            </a:pPr>
            <a:r>
              <a:rPr lang="en-US" sz="1000" dirty="0">
                <a:solidFill>
                  <a:schemeClr val="accent3">
                    <a:lumMod val="25000"/>
                  </a:schemeClr>
                </a:solidFill>
                <a:latin typeface="Abadi" panose="020B0604020104020204" pitchFamily="34" charset="0"/>
              </a:rPr>
              <a:t>Displaying the total payload mass carried by boosters launched by NASA (CRS)</a:t>
            </a:r>
          </a:p>
          <a:p>
            <a:pPr lvl="1">
              <a:lnSpc>
                <a:spcPct val="100000"/>
              </a:lnSpc>
              <a:spcBef>
                <a:spcPts val="1400"/>
              </a:spcBef>
            </a:pPr>
            <a:r>
              <a:rPr lang="en-US" sz="1000" dirty="0">
                <a:solidFill>
                  <a:schemeClr val="accent3">
                    <a:lumMod val="25000"/>
                  </a:schemeClr>
                </a:solidFill>
                <a:latin typeface="Abadi" panose="020B0604020104020204" pitchFamily="34" charset="0"/>
              </a:rPr>
              <a:t>Displaying average payload mass carried by booster version F9 v1.1</a:t>
            </a:r>
          </a:p>
          <a:p>
            <a:pPr lvl="1">
              <a:lnSpc>
                <a:spcPct val="100000"/>
              </a:lnSpc>
              <a:spcBef>
                <a:spcPts val="1400"/>
              </a:spcBef>
            </a:pPr>
            <a:r>
              <a:rPr lang="en-US" sz="1000" dirty="0">
                <a:solidFill>
                  <a:schemeClr val="accent3">
                    <a:lumMod val="25000"/>
                  </a:schemeClr>
                </a:solidFill>
                <a:latin typeface="Abadi" panose="020B0604020104020204" pitchFamily="34" charset="0"/>
              </a:rPr>
              <a:t>Listing the date when the first successful landing outcome in ground pad was achieved</a:t>
            </a:r>
          </a:p>
          <a:p>
            <a:pPr lvl="1">
              <a:lnSpc>
                <a:spcPct val="100000"/>
              </a:lnSpc>
              <a:spcBef>
                <a:spcPts val="1400"/>
              </a:spcBef>
            </a:pPr>
            <a:r>
              <a:rPr lang="en-US" sz="1000" dirty="0">
                <a:solidFill>
                  <a:schemeClr val="accent3">
                    <a:lumMod val="25000"/>
                  </a:schemeClr>
                </a:solidFill>
                <a:latin typeface="Abadi" panose="020B0604020104020204" pitchFamily="34" charset="0"/>
              </a:rPr>
              <a:t>Listing the names of the boosters which have success in drone ship and have payload mass greater than 4000 but less than 6000L</a:t>
            </a:r>
          </a:p>
          <a:p>
            <a:pPr lvl="1">
              <a:lnSpc>
                <a:spcPct val="100000"/>
              </a:lnSpc>
              <a:spcBef>
                <a:spcPts val="1400"/>
              </a:spcBef>
            </a:pPr>
            <a:r>
              <a:rPr lang="en-US" sz="1000" dirty="0">
                <a:solidFill>
                  <a:schemeClr val="accent3">
                    <a:lumMod val="25000"/>
                  </a:schemeClr>
                </a:solidFill>
                <a:latin typeface="Abadi" panose="020B0604020104020204" pitchFamily="34" charset="0"/>
              </a:rPr>
              <a:t>Listing the total number of successful and failure mission outcomes</a:t>
            </a:r>
          </a:p>
          <a:p>
            <a:pPr lvl="1">
              <a:lnSpc>
                <a:spcPct val="100000"/>
              </a:lnSpc>
              <a:spcBef>
                <a:spcPts val="1400"/>
              </a:spcBef>
            </a:pPr>
            <a:r>
              <a:rPr lang="en-US" sz="1000" dirty="0">
                <a:solidFill>
                  <a:schemeClr val="accent3">
                    <a:lumMod val="25000"/>
                  </a:schemeClr>
                </a:solidFill>
                <a:latin typeface="Abadi" panose="020B0604020104020204" pitchFamily="34" charset="0"/>
              </a:rPr>
              <a:t>Listing the names of the booster versions which have carried the maximum payload mass</a:t>
            </a:r>
          </a:p>
          <a:p>
            <a:pPr lvl="1">
              <a:lnSpc>
                <a:spcPct val="100000"/>
              </a:lnSpc>
              <a:spcBef>
                <a:spcPts val="1400"/>
              </a:spcBef>
            </a:pPr>
            <a:r>
              <a:rPr lang="en-US" sz="1000" dirty="0">
                <a:solidFill>
                  <a:schemeClr val="accent3">
                    <a:lumMod val="25000"/>
                  </a:schemeClr>
                </a:solidFill>
                <a:latin typeface="Abadi" panose="020B0604020104020204" pitchFamily="34" charset="0"/>
              </a:rPr>
              <a:t>Listing the failed landing outcomes in drone ship, their booster versions and launch site names for the months in 2015</a:t>
            </a:r>
          </a:p>
          <a:p>
            <a:pPr lvl="1">
              <a:lnSpc>
                <a:spcPct val="100000"/>
              </a:lnSpc>
              <a:spcBef>
                <a:spcPts val="1400"/>
              </a:spcBef>
            </a:pPr>
            <a:r>
              <a:rPr lang="en-US" sz="1000" dirty="0">
                <a:solidFill>
                  <a:schemeClr val="accent3">
                    <a:lumMod val="25000"/>
                  </a:schemeClr>
                </a:solidFill>
                <a:latin typeface="Abadi" panose="020B0604020104020204" pitchFamily="34" charset="0"/>
              </a:rPr>
              <a:t>Ranking the count of landing outcomes (such as Failure (drone ship) or Success (ground pad)) between the date 2010-06-04 and 2017-03-20 in descending order</a:t>
            </a:r>
          </a:p>
          <a:p>
            <a:pPr lvl="1">
              <a:lnSpc>
                <a:spcPct val="100000"/>
              </a:lnSpc>
              <a:spcBef>
                <a:spcPts val="1400"/>
              </a:spcBef>
            </a:pPr>
            <a:r>
              <a:rPr lang="en-US" sz="1000" dirty="0">
                <a:solidFill>
                  <a:schemeClr val="accent3">
                    <a:lumMod val="25000"/>
                  </a:schemeClr>
                </a:solidFill>
                <a:latin typeface="Abadi" panose="020B0604020104020204" pitchFamily="34" charset="0"/>
                <a:hlinkClick r:id="rId3"/>
              </a:rPr>
              <a:t>https://github.com/mboettger32/IBM-Applied-Data-Science-Captone/blob/94194dc5cca479a8712ee0d5a4c9d72a717a5d66/4)jupyter-labs-eda-sql-coursera_sqllite.ipynb</a:t>
            </a:r>
            <a:endParaRPr lang="en-US" sz="1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US" dirty="0"/>
              <a:t>Markers</a:t>
            </a:r>
          </a:p>
          <a:p>
            <a:pPr lvl="1"/>
            <a:r>
              <a:rPr lang="en-US" dirty="0"/>
              <a:t>Added markers with circle, popup label and text label of NASA Space Center suing coordinates. </a:t>
            </a:r>
          </a:p>
          <a:p>
            <a:pPr lvl="1"/>
            <a:r>
              <a:rPr lang="en-US" dirty="0"/>
              <a:t>Marked all launch sites to show proximity to coastline. </a:t>
            </a:r>
          </a:p>
          <a:p>
            <a:r>
              <a:rPr lang="en-US" dirty="0"/>
              <a:t>Colored Markers</a:t>
            </a:r>
          </a:p>
          <a:p>
            <a:pPr lvl="1"/>
            <a:r>
              <a:rPr lang="en-US" dirty="0"/>
              <a:t>Green and red markers indicated success rate of launch sites.</a:t>
            </a:r>
          </a:p>
          <a:p>
            <a:r>
              <a:rPr lang="en-US" dirty="0"/>
              <a:t>Distance Lines</a:t>
            </a:r>
          </a:p>
          <a:p>
            <a:pPr lvl="1"/>
            <a:r>
              <a:rPr lang="en-US" dirty="0"/>
              <a:t>Showed distance between selected launch site to coastlines.</a:t>
            </a:r>
          </a:p>
          <a:p>
            <a:r>
              <a:rPr lang="en-US" sz="1400" dirty="0">
                <a:hlinkClick r:id="rId3"/>
              </a:rPr>
              <a:t>https://github.com/mboettger32/IBM-Applied-Data-Science-Captone/blob/94194dc5cca479a8712ee0d5a4c9d72a717a5d66/6)jupyter_launch_site_location.jupyterlite.ipynb</a:t>
            </a:r>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lnSpcReduction="10000"/>
          </a:bodyPr>
          <a:lstStyle/>
          <a:p>
            <a:r>
              <a:rPr lang="en-US" dirty="0"/>
              <a:t>Dropdown List</a:t>
            </a:r>
          </a:p>
          <a:p>
            <a:pPr lvl="1"/>
            <a:r>
              <a:rPr lang="en-US" dirty="0"/>
              <a:t>Launch site selection</a:t>
            </a:r>
          </a:p>
          <a:p>
            <a:r>
              <a:rPr lang="en-US" dirty="0"/>
              <a:t>Pie Chart</a:t>
            </a:r>
          </a:p>
          <a:p>
            <a:pPr lvl="1"/>
            <a:r>
              <a:rPr lang="en-US" dirty="0"/>
              <a:t>Shows total launches as well as success vs failure at selected site.</a:t>
            </a:r>
          </a:p>
          <a:p>
            <a:r>
              <a:rPr lang="en-US" dirty="0"/>
              <a:t>Slider</a:t>
            </a:r>
          </a:p>
          <a:p>
            <a:pPr lvl="1"/>
            <a:r>
              <a:rPr lang="en-US" dirty="0"/>
              <a:t>To select payload range</a:t>
            </a:r>
          </a:p>
          <a:p>
            <a:r>
              <a:rPr lang="en-US" dirty="0"/>
              <a:t>Scatter Chart</a:t>
            </a:r>
          </a:p>
          <a:p>
            <a:pPr lvl="1"/>
            <a:r>
              <a:rPr lang="en-US" dirty="0"/>
              <a:t>Correlate payload mass to success rate for various booster versions.</a:t>
            </a:r>
          </a:p>
          <a:p>
            <a:pPr marL="457200" lvl="1" indent="0">
              <a:buNone/>
            </a:pPr>
            <a:endParaRPr lang="en-US" dirty="0"/>
          </a:p>
          <a:p>
            <a:pPr marL="457200" lvl="1" indent="0">
              <a:buNone/>
            </a:pPr>
            <a:r>
              <a:rPr lang="en-US" sz="1400" dirty="0">
                <a:hlinkClick r:id="rId3"/>
              </a:rPr>
              <a:t>https://github.com/mboettger32/IBM-Applied-Data-Science-Captone/blob/94194dc5cca479a8712ee0d5a4c9d72a717a5d66/7)spacex_dash_app.py</a:t>
            </a:r>
            <a:endParaRPr lang="en-US" sz="1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Comparison of four models to achieve best results</a:t>
            </a:r>
          </a:p>
          <a:p>
            <a:pPr lvl="1"/>
            <a:r>
              <a:rPr lang="en-US" dirty="0"/>
              <a:t>Logistic Regression</a:t>
            </a:r>
          </a:p>
          <a:p>
            <a:pPr lvl="1"/>
            <a:r>
              <a:rPr lang="en-US" dirty="0"/>
              <a:t>Support Vector Machine</a:t>
            </a:r>
          </a:p>
          <a:p>
            <a:pPr lvl="1"/>
            <a:r>
              <a:rPr lang="en-US" dirty="0"/>
              <a:t>Decision Tree </a:t>
            </a:r>
          </a:p>
          <a:p>
            <a:pPr lvl="1"/>
            <a:r>
              <a:rPr lang="en-US" dirty="0"/>
              <a:t>K Nearest Neighbors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Oval 5">
            <a:extLst>
              <a:ext uri="{FF2B5EF4-FFF2-40B4-BE49-F238E27FC236}">
                <a16:creationId xmlns:a16="http://schemas.microsoft.com/office/drawing/2014/main" id="{EAC6A26B-3A18-7F00-A624-1CAA2739B982}"/>
              </a:ext>
            </a:extLst>
          </p:cNvPr>
          <p:cNvSpPr/>
          <p:nvPr/>
        </p:nvSpPr>
        <p:spPr>
          <a:xfrm>
            <a:off x="1553930" y="4202193"/>
            <a:ext cx="2064683" cy="105029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 Prep and Standardization</a:t>
            </a:r>
          </a:p>
        </p:txBody>
      </p:sp>
      <p:sp>
        <p:nvSpPr>
          <p:cNvPr id="7" name="Oval 6">
            <a:extLst>
              <a:ext uri="{FF2B5EF4-FFF2-40B4-BE49-F238E27FC236}">
                <a16:creationId xmlns:a16="http://schemas.microsoft.com/office/drawing/2014/main" id="{110B5050-D63A-0903-39EF-EFAD2814FA7C}"/>
              </a:ext>
            </a:extLst>
          </p:cNvPr>
          <p:cNvSpPr/>
          <p:nvPr/>
        </p:nvSpPr>
        <p:spPr>
          <a:xfrm>
            <a:off x="4778810" y="4202192"/>
            <a:ext cx="2064683" cy="10502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Build each model type and tune hyperparameters</a:t>
            </a:r>
          </a:p>
        </p:txBody>
      </p:sp>
      <p:sp>
        <p:nvSpPr>
          <p:cNvPr id="8" name="Oval 7">
            <a:extLst>
              <a:ext uri="{FF2B5EF4-FFF2-40B4-BE49-F238E27FC236}">
                <a16:creationId xmlns:a16="http://schemas.microsoft.com/office/drawing/2014/main" id="{B4DF0411-D11A-BA34-DB74-5C5E0DB9D8A9}"/>
              </a:ext>
            </a:extLst>
          </p:cNvPr>
          <p:cNvSpPr/>
          <p:nvPr/>
        </p:nvSpPr>
        <p:spPr>
          <a:xfrm>
            <a:off x="7960241" y="4202193"/>
            <a:ext cx="2064683" cy="105029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Compare model accuracy for best result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92500"/>
          </a:bodyPr>
          <a:lstStyle/>
          <a:p>
            <a:pPr>
              <a:lnSpc>
                <a:spcPct val="100000"/>
              </a:lnSpc>
              <a:spcBef>
                <a:spcPts val="1400"/>
              </a:spcBef>
            </a:pPr>
            <a:r>
              <a:rPr lang="en-CA"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 earliest flights all failed while the latest flights all succeeded.</a:t>
            </a:r>
          </a:p>
          <a:p>
            <a:pPr lvl="1">
              <a:lnSpc>
                <a:spcPct val="100000"/>
              </a:lnSpc>
              <a:spcBef>
                <a:spcPts val="1400"/>
              </a:spcBef>
            </a:pPr>
            <a:r>
              <a:rPr lang="en-US" sz="1800" dirty="0">
                <a:solidFill>
                  <a:schemeClr val="accent3">
                    <a:lumMod val="25000"/>
                  </a:schemeClr>
                </a:solidFill>
                <a:latin typeface="Abadi" panose="020B0604020104020204" pitchFamily="34" charset="0"/>
              </a:rPr>
              <a:t> The CCAFS SLC 40 launch site has about a half of all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VAFB SLC 4E and KSC LC 39A have higher success rates.</a:t>
            </a:r>
          </a:p>
          <a:p>
            <a:pPr lvl="1">
              <a:lnSpc>
                <a:spcPct val="100000"/>
              </a:lnSpc>
              <a:spcBef>
                <a:spcPts val="1400"/>
              </a:spcBef>
            </a:pPr>
            <a:r>
              <a:rPr lang="en-US" sz="1800" dirty="0">
                <a:solidFill>
                  <a:schemeClr val="accent3">
                    <a:lumMod val="25000"/>
                  </a:schemeClr>
                </a:solidFill>
                <a:latin typeface="Abadi" panose="020B0604020104020204" pitchFamily="34" charset="0"/>
              </a:rPr>
              <a:t>It can be assumed that each new launch will have a higher rate of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CBAD31A6-E880-9791-E97A-8B9FAB5EAD50}"/>
              </a:ext>
            </a:extLst>
          </p:cNvPr>
          <p:cNvPicPr>
            <a:picLocks noChangeAspect="1"/>
          </p:cNvPicPr>
          <p:nvPr/>
        </p:nvPicPr>
        <p:blipFill>
          <a:blip r:embed="rId3"/>
          <a:stretch>
            <a:fillRect/>
          </a:stretch>
        </p:blipFill>
        <p:spPr>
          <a:xfrm>
            <a:off x="5982553" y="1874604"/>
            <a:ext cx="5033663" cy="348700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CCAFS SLC 40’s flights success do not seem directly correlated to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Higher payload mass may only slightly influence success in a positive way.</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9D7C92A8-E2B2-F491-0FE2-3A66954632D2}"/>
              </a:ext>
            </a:extLst>
          </p:cNvPr>
          <p:cNvPicPr>
            <a:picLocks noChangeAspect="1"/>
          </p:cNvPicPr>
          <p:nvPr/>
        </p:nvPicPr>
        <p:blipFill>
          <a:blip r:embed="rId3"/>
          <a:stretch>
            <a:fillRect/>
          </a:stretch>
        </p:blipFill>
        <p:spPr>
          <a:xfrm>
            <a:off x="5361230" y="1425122"/>
            <a:ext cx="6573167" cy="480127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44895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Orbits with 100%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Orbits with 0%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SO</a:t>
            </a:r>
          </a:p>
          <a:p>
            <a:pPr>
              <a:lnSpc>
                <a:spcPct val="100000"/>
              </a:lnSpc>
              <a:spcBef>
                <a:spcPts val="1400"/>
              </a:spcBef>
            </a:pPr>
            <a:r>
              <a:rPr lang="en-US" sz="2200" dirty="0">
                <a:solidFill>
                  <a:schemeClr val="accent3">
                    <a:lumMod val="25000"/>
                  </a:schemeClr>
                </a:solidFill>
                <a:latin typeface="Abadi" panose="020B0604020104020204" pitchFamily="34" charset="0"/>
              </a:rPr>
              <a:t>All other Orbit Types have Success Rates Between 50% and 85%</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2D29814-C8F0-AE02-EE0E-CB5B75BBCA83}"/>
              </a:ext>
            </a:extLst>
          </p:cNvPr>
          <p:cNvPicPr>
            <a:picLocks noChangeAspect="1"/>
          </p:cNvPicPr>
          <p:nvPr/>
        </p:nvPicPr>
        <p:blipFill>
          <a:blip r:embed="rId3"/>
          <a:stretch>
            <a:fillRect/>
          </a:stretch>
        </p:blipFill>
        <p:spPr>
          <a:xfrm>
            <a:off x="6269718" y="1506132"/>
            <a:ext cx="5152271" cy="492107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LEO is the only Orbit Type with a success rate that seems to correlate to flight number.</a:t>
            </a:r>
          </a:p>
          <a:p>
            <a:pPr>
              <a:lnSpc>
                <a:spcPct val="100000"/>
              </a:lnSpc>
              <a:spcBef>
                <a:spcPts val="1400"/>
              </a:spcBef>
            </a:pPr>
            <a:r>
              <a:rPr lang="en-CA" sz="2200" dirty="0">
                <a:solidFill>
                  <a:schemeClr val="accent3">
                    <a:lumMod val="25000"/>
                  </a:schemeClr>
                </a:solidFill>
                <a:latin typeface="Abadi" panose="020B0604020104020204" pitchFamily="34" charset="0"/>
              </a:rPr>
              <a:t>All others show no distinct correlation.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106FD858-6B1E-16AF-D329-510FD058AE53}"/>
              </a:ext>
            </a:extLst>
          </p:cNvPr>
          <p:cNvPicPr>
            <a:picLocks noChangeAspect="1"/>
          </p:cNvPicPr>
          <p:nvPr/>
        </p:nvPicPr>
        <p:blipFill>
          <a:blip r:embed="rId3"/>
          <a:stretch>
            <a:fillRect/>
          </a:stretch>
        </p:blipFill>
        <p:spPr>
          <a:xfrm>
            <a:off x="5779261" y="1310806"/>
            <a:ext cx="6020640" cy="491558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Heavier Payloads have higher success with Polar, LEO, and ISS orbit types.</a:t>
            </a:r>
          </a:p>
          <a:p>
            <a:pPr>
              <a:lnSpc>
                <a:spcPct val="100000"/>
              </a:lnSpc>
              <a:spcBef>
                <a:spcPts val="1400"/>
              </a:spcBef>
            </a:pPr>
            <a:r>
              <a:rPr lang="en-CA" sz="2200" dirty="0">
                <a:solidFill>
                  <a:schemeClr val="accent3">
                    <a:lumMod val="25000"/>
                  </a:schemeClr>
                </a:solidFill>
                <a:latin typeface="Abadi" panose="020B0604020104020204" pitchFamily="34" charset="0"/>
              </a:rPr>
              <a:t>GTO on the other hand, cannot be distinguished.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769AAAA6-DD62-F7B5-86D7-2F20EB58B268}"/>
              </a:ext>
            </a:extLst>
          </p:cNvPr>
          <p:cNvPicPr>
            <a:picLocks noChangeAspect="1"/>
          </p:cNvPicPr>
          <p:nvPr/>
        </p:nvPicPr>
        <p:blipFill>
          <a:blip r:embed="rId3"/>
          <a:stretch>
            <a:fillRect/>
          </a:stretch>
        </p:blipFill>
        <p:spPr>
          <a:xfrm>
            <a:off x="5725557" y="1463227"/>
            <a:ext cx="5637104" cy="458301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Explanation</a:t>
            </a:r>
          </a:p>
          <a:p>
            <a:pPr lvl="1">
              <a:lnSpc>
                <a:spcPct val="100000"/>
              </a:lnSpc>
              <a:spcBef>
                <a:spcPts val="1400"/>
              </a:spcBef>
            </a:pPr>
            <a:r>
              <a:rPr lang="en-US" sz="1800" dirty="0">
                <a:solidFill>
                  <a:schemeClr val="accent3">
                    <a:lumMod val="25000"/>
                  </a:schemeClr>
                </a:solidFill>
                <a:latin typeface="Abadi" panose="020B0604020104020204" pitchFamily="34" charset="0"/>
              </a:rPr>
              <a:t>There has been an overall positive trend in success rate since 2013.</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BD5D31B-2D07-099A-0CA0-2868A3AEA08E}"/>
              </a:ext>
            </a:extLst>
          </p:cNvPr>
          <p:cNvPicPr>
            <a:picLocks noChangeAspect="1"/>
          </p:cNvPicPr>
          <p:nvPr/>
        </p:nvPicPr>
        <p:blipFill>
          <a:blip r:embed="rId3"/>
          <a:stretch>
            <a:fillRect/>
          </a:stretch>
        </p:blipFill>
        <p:spPr>
          <a:xfrm>
            <a:off x="5504016" y="1661181"/>
            <a:ext cx="5953956" cy="42201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11767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SQL query was used to find the names of each launch site.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3F8E57F7-BDB0-4CC6-C9A0-A915B1900F20}"/>
              </a:ext>
            </a:extLst>
          </p:cNvPr>
          <p:cNvPicPr>
            <a:picLocks noChangeAspect="1"/>
          </p:cNvPicPr>
          <p:nvPr/>
        </p:nvPicPr>
        <p:blipFill>
          <a:blip r:embed="rId3"/>
          <a:stretch>
            <a:fillRect/>
          </a:stretch>
        </p:blipFill>
        <p:spPr>
          <a:xfrm>
            <a:off x="5102425" y="1755547"/>
            <a:ext cx="6319564" cy="383177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23276" cy="108086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query displays 5 launches that where the launch site begins with the string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EEA113F-CE09-8FAA-90F1-31906DEEEA3F}"/>
              </a:ext>
            </a:extLst>
          </p:cNvPr>
          <p:cNvPicPr>
            <a:picLocks noChangeAspect="1"/>
          </p:cNvPicPr>
          <p:nvPr/>
        </p:nvPicPr>
        <p:blipFill>
          <a:blip r:embed="rId3"/>
          <a:stretch>
            <a:fillRect/>
          </a:stretch>
        </p:blipFill>
        <p:spPr>
          <a:xfrm>
            <a:off x="201485" y="3080657"/>
            <a:ext cx="11789029" cy="211681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8983589" cy="14836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to calculate total payload mass of all NASA launches.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7336A71-A467-DB5F-1039-07B70734337D}"/>
              </a:ext>
            </a:extLst>
          </p:cNvPr>
          <p:cNvPicPr>
            <a:picLocks noChangeAspect="1"/>
          </p:cNvPicPr>
          <p:nvPr/>
        </p:nvPicPr>
        <p:blipFill>
          <a:blip r:embed="rId3"/>
          <a:stretch>
            <a:fillRect/>
          </a:stretch>
        </p:blipFill>
        <p:spPr>
          <a:xfrm>
            <a:off x="770011" y="3548744"/>
            <a:ext cx="10329295" cy="190994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6111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calculates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08A5A1D-6509-3124-21F6-556620EA3D0C}"/>
              </a:ext>
            </a:extLst>
          </p:cNvPr>
          <p:cNvPicPr>
            <a:picLocks noChangeAspect="1"/>
          </p:cNvPicPr>
          <p:nvPr/>
        </p:nvPicPr>
        <p:blipFill>
          <a:blip r:embed="rId3"/>
          <a:stretch>
            <a:fillRect/>
          </a:stretch>
        </p:blipFill>
        <p:spPr>
          <a:xfrm>
            <a:off x="910916" y="2982686"/>
            <a:ext cx="10187788" cy="257017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7403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to find the date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BFE87D1-EC1A-4A1A-CF5A-D2DD7ED1A07E}"/>
              </a:ext>
            </a:extLst>
          </p:cNvPr>
          <p:cNvPicPr>
            <a:picLocks noChangeAspect="1"/>
          </p:cNvPicPr>
          <p:nvPr/>
        </p:nvPicPr>
        <p:blipFill>
          <a:blip r:embed="rId3"/>
          <a:stretch>
            <a:fillRect/>
          </a:stretch>
        </p:blipFill>
        <p:spPr>
          <a:xfrm>
            <a:off x="770010" y="2830286"/>
            <a:ext cx="9883620" cy="250485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046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 lists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4B6B6F2-917B-D603-E943-DC8B25DED75C}"/>
              </a:ext>
            </a:extLst>
          </p:cNvPr>
          <p:cNvPicPr>
            <a:picLocks noChangeAspect="1"/>
          </p:cNvPicPr>
          <p:nvPr/>
        </p:nvPicPr>
        <p:blipFill>
          <a:blip r:embed="rId3"/>
          <a:stretch>
            <a:fillRect/>
          </a:stretch>
        </p:blipFill>
        <p:spPr>
          <a:xfrm>
            <a:off x="1163954" y="2830286"/>
            <a:ext cx="8143331" cy="262209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7674"/>
            <a:ext cx="10843237" cy="490167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with Visualization and SQL queries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Visuals and Dashboard with Folium and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(Classification)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Demo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6672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3771FBF-52ED-2A11-FC45-88A98895CD10}"/>
              </a:ext>
            </a:extLst>
          </p:cNvPr>
          <p:cNvPicPr>
            <a:picLocks noChangeAspect="1"/>
          </p:cNvPicPr>
          <p:nvPr/>
        </p:nvPicPr>
        <p:blipFill>
          <a:blip r:embed="rId3"/>
          <a:stretch>
            <a:fillRect/>
          </a:stretch>
        </p:blipFill>
        <p:spPr>
          <a:xfrm>
            <a:off x="957658" y="2590800"/>
            <a:ext cx="8954744" cy="288426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1970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DA9AC5A-1934-6A40-D71B-A61308E2BE76}"/>
              </a:ext>
            </a:extLst>
          </p:cNvPr>
          <p:cNvPicPr>
            <a:picLocks noChangeAspect="1"/>
          </p:cNvPicPr>
          <p:nvPr/>
        </p:nvPicPr>
        <p:blipFill>
          <a:blip r:embed="rId3"/>
          <a:stretch>
            <a:fillRect/>
          </a:stretch>
        </p:blipFill>
        <p:spPr>
          <a:xfrm>
            <a:off x="2438399" y="1681827"/>
            <a:ext cx="8529532" cy="417048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27680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Lists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06715C4-9804-F485-59D4-27494758C1B9}"/>
              </a:ext>
            </a:extLst>
          </p:cNvPr>
          <p:cNvPicPr>
            <a:picLocks noChangeAspect="1"/>
          </p:cNvPicPr>
          <p:nvPr/>
        </p:nvPicPr>
        <p:blipFill>
          <a:blip r:embed="rId3"/>
          <a:stretch>
            <a:fillRect/>
          </a:stretch>
        </p:blipFill>
        <p:spPr>
          <a:xfrm>
            <a:off x="770011" y="3102429"/>
            <a:ext cx="9962924" cy="22621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368047" cy="32144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Ranks the count of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4441D9FC-B9CF-76F5-3DF6-535910308E1C}"/>
              </a:ext>
            </a:extLst>
          </p:cNvPr>
          <p:cNvPicPr>
            <a:picLocks noChangeAspect="1"/>
          </p:cNvPicPr>
          <p:nvPr/>
        </p:nvPicPr>
        <p:blipFill>
          <a:blip r:embed="rId3"/>
          <a:stretch>
            <a:fillRect/>
          </a:stretch>
        </p:blipFill>
        <p:spPr>
          <a:xfrm>
            <a:off x="5642804" y="631371"/>
            <a:ext cx="6068250" cy="480513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40784" y="1825625"/>
            <a:ext cx="366516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launches are in close proximity to the coast and in the southern half of the United States.</a:t>
            </a:r>
          </a:p>
          <a:p>
            <a:pPr>
              <a:lnSpc>
                <a:spcPct val="100000"/>
              </a:lnSpc>
              <a:spcBef>
                <a:spcPts val="1400"/>
              </a:spcBef>
            </a:pPr>
            <a:r>
              <a:rPr lang="en-US" sz="2200" dirty="0">
                <a:solidFill>
                  <a:schemeClr val="accent3">
                    <a:lumMod val="25000"/>
                  </a:schemeClr>
                </a:solidFill>
                <a:latin typeface="Abadi"/>
              </a:rPr>
              <a:t>This also makes them closer to the equator, allowing for the space craft to reach desired speed much quicker due to the Earth’s rotation and inertia.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a:t>
            </a:r>
          </a:p>
        </p:txBody>
      </p:sp>
      <p:pic>
        <p:nvPicPr>
          <p:cNvPr id="6" name="Picture 5">
            <a:extLst>
              <a:ext uri="{FF2B5EF4-FFF2-40B4-BE49-F238E27FC236}">
                <a16:creationId xmlns:a16="http://schemas.microsoft.com/office/drawing/2014/main" id="{4A61D4A3-B727-1A93-1130-10FEBC5E6661}"/>
              </a:ext>
            </a:extLst>
          </p:cNvPr>
          <p:cNvPicPr>
            <a:picLocks noChangeAspect="1"/>
          </p:cNvPicPr>
          <p:nvPr/>
        </p:nvPicPr>
        <p:blipFill>
          <a:blip r:embed="rId3"/>
          <a:stretch>
            <a:fillRect/>
          </a:stretch>
        </p:blipFill>
        <p:spPr>
          <a:xfrm>
            <a:off x="4360486" y="1455800"/>
            <a:ext cx="6655857" cy="456092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368047"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color labeled launch marker allow us to quickly identify launch sites with high success rates.</a:t>
            </a:r>
          </a:p>
          <a:p>
            <a:pPr lvl="1">
              <a:lnSpc>
                <a:spcPct val="100000"/>
              </a:lnSpc>
              <a:spcBef>
                <a:spcPts val="1400"/>
              </a:spcBef>
            </a:pPr>
            <a:r>
              <a:rPr lang="en-US" sz="1800" dirty="0">
                <a:solidFill>
                  <a:schemeClr val="accent3">
                    <a:lumMod val="25000"/>
                  </a:schemeClr>
                </a:solidFill>
                <a:latin typeface="Abadi"/>
              </a:rPr>
              <a:t>The higher the ratio of green markers to red indicates high success rate at a location.</a:t>
            </a:r>
          </a:p>
          <a:p>
            <a:pPr>
              <a:lnSpc>
                <a:spcPct val="100000"/>
              </a:lnSpc>
              <a:spcBef>
                <a:spcPts val="1400"/>
              </a:spcBef>
            </a:pPr>
            <a:r>
              <a:rPr lang="en-US" sz="2200" dirty="0">
                <a:solidFill>
                  <a:schemeClr val="accent3">
                    <a:lumMod val="25000"/>
                  </a:schemeClr>
                </a:solidFill>
                <a:latin typeface="Abadi"/>
              </a:rPr>
              <a:t>In this example, we can see launch site KSC LC-39A has a very high success rate.</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 </a:t>
            </a:r>
          </a:p>
        </p:txBody>
      </p:sp>
      <p:pic>
        <p:nvPicPr>
          <p:cNvPr id="4" name="Picture 3">
            <a:extLst>
              <a:ext uri="{FF2B5EF4-FFF2-40B4-BE49-F238E27FC236}">
                <a16:creationId xmlns:a16="http://schemas.microsoft.com/office/drawing/2014/main" id="{529D9551-8163-80C7-18ED-84A13C7A543C}"/>
              </a:ext>
            </a:extLst>
          </p:cNvPr>
          <p:cNvPicPr>
            <a:picLocks noChangeAspect="1"/>
          </p:cNvPicPr>
          <p:nvPr/>
        </p:nvPicPr>
        <p:blipFill>
          <a:blip r:embed="rId3"/>
          <a:srcRect/>
          <a:stretch/>
        </p:blipFill>
        <p:spPr>
          <a:xfrm>
            <a:off x="6055582" y="1760311"/>
            <a:ext cx="5318379" cy="414990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9712933" cy="1879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These launch sites are relatively close to the coast, which allows room for error to the ocean, but they also have proximity to populated areas such as Titusville. This may be dangerous if a launch were to go wrong in the that direction.</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from Launch Sites</a:t>
            </a:r>
          </a:p>
        </p:txBody>
      </p:sp>
      <p:pic>
        <p:nvPicPr>
          <p:cNvPr id="4" name="Picture 3">
            <a:extLst>
              <a:ext uri="{FF2B5EF4-FFF2-40B4-BE49-F238E27FC236}">
                <a16:creationId xmlns:a16="http://schemas.microsoft.com/office/drawing/2014/main" id="{91686670-EDEF-D2A3-E67C-6E6B2B6A57A0}"/>
              </a:ext>
            </a:extLst>
          </p:cNvPr>
          <p:cNvPicPr>
            <a:picLocks noChangeAspect="1"/>
          </p:cNvPicPr>
          <p:nvPr/>
        </p:nvPicPr>
        <p:blipFill>
          <a:blip r:embed="rId3"/>
          <a:stretch>
            <a:fillRect/>
          </a:stretch>
        </p:blipFill>
        <p:spPr>
          <a:xfrm>
            <a:off x="1520899" y="3765098"/>
            <a:ext cx="8406872" cy="266211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09" y="4432791"/>
            <a:ext cx="10687963" cy="15927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pie chart shows that launch site KSC LC-39A the greatest percentage of successful launches out of all the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844BC673-B269-DB7F-2F7C-A6782A51DF38}"/>
              </a:ext>
            </a:extLst>
          </p:cNvPr>
          <p:cNvPicPr>
            <a:picLocks noChangeAspect="1"/>
          </p:cNvPicPr>
          <p:nvPr/>
        </p:nvPicPr>
        <p:blipFill>
          <a:blip r:embed="rId3"/>
          <a:stretch>
            <a:fillRect/>
          </a:stretch>
        </p:blipFill>
        <p:spPr>
          <a:xfrm>
            <a:off x="1390353" y="1325751"/>
            <a:ext cx="9411294" cy="276346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38940"/>
            <a:ext cx="10399913" cy="4756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is the most successful commercial space travel company allowing civilians the ability to go to space. Advertised at 62 million dollars, compared to the cost of over 165 million from other providers SpaceX is considered the more cost-effective option. This is largely due to their ability to reuses first stage rockets.  Determining if the first stage lands will help us calculate the cost of a launch. Based on the data obtained and methods used in this project, we will predict if this reuse is possible.</a:t>
            </a:r>
          </a:p>
          <a:p>
            <a:pPr>
              <a:spcBef>
                <a:spcPts val="1400"/>
              </a:spcBef>
            </a:pPr>
            <a:r>
              <a:rPr lang="en-US" sz="2200" dirty="0">
                <a:solidFill>
                  <a:schemeClr val="accent3">
                    <a:lumMod val="25000"/>
                  </a:schemeClr>
                </a:solidFill>
                <a:latin typeface="Abadi" panose="020B0604020104020204" pitchFamily="34" charset="0"/>
              </a:rPr>
              <a:t>Questions?</a:t>
            </a:r>
          </a:p>
          <a:p>
            <a:pPr lvl="1">
              <a:spcBef>
                <a:spcPts val="1400"/>
              </a:spcBef>
            </a:pPr>
            <a:r>
              <a:rPr lang="en-US" sz="1800" dirty="0">
                <a:solidFill>
                  <a:schemeClr val="accent3">
                    <a:lumMod val="25000"/>
                  </a:schemeClr>
                </a:solidFill>
                <a:latin typeface="Abadi" panose="020B0604020104020204" pitchFamily="34" charset="0"/>
              </a:rPr>
              <a:t>How do variables such as launch site location, payload mass, number of launches, and orbits effect success rate of first stage landings?</a:t>
            </a:r>
          </a:p>
          <a:p>
            <a:pPr lvl="1">
              <a:spcBef>
                <a:spcPts val="1400"/>
              </a:spcBef>
            </a:pPr>
            <a:r>
              <a:rPr lang="en-US" sz="1800" dirty="0">
                <a:solidFill>
                  <a:schemeClr val="accent3">
                    <a:lumMod val="25000"/>
                  </a:schemeClr>
                </a:solidFill>
                <a:latin typeface="Abadi" panose="020B0604020104020204" pitchFamily="34" charset="0"/>
              </a:rPr>
              <a:t>Is the success rate of these landings improving over time?</a:t>
            </a:r>
          </a:p>
          <a:p>
            <a:pPr lvl="1">
              <a:spcBef>
                <a:spcPts val="1400"/>
              </a:spcBef>
            </a:pPr>
            <a:r>
              <a:rPr lang="en-US" sz="1800" dirty="0">
                <a:solidFill>
                  <a:schemeClr val="accent3">
                    <a:lumMod val="25000"/>
                  </a:schemeClr>
                </a:solidFill>
                <a:latin typeface="Abadi" panose="020B0604020104020204" pitchFamily="34" charset="0"/>
              </a:rPr>
              <a:t>What predictive model produces the best results for the binary classification problem this case presents?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4659085"/>
            <a:ext cx="10723945" cy="136648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launch site with the most successful launches, also has w very high success rate with 76.9% or 10 out of 13 successful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Success Ratio</a:t>
            </a:r>
          </a:p>
        </p:txBody>
      </p:sp>
      <p:pic>
        <p:nvPicPr>
          <p:cNvPr id="4" name="Picture 3">
            <a:extLst>
              <a:ext uri="{FF2B5EF4-FFF2-40B4-BE49-F238E27FC236}">
                <a16:creationId xmlns:a16="http://schemas.microsoft.com/office/drawing/2014/main" id="{EE164206-ABD6-2E5B-7026-D39F34C6E4EF}"/>
              </a:ext>
            </a:extLst>
          </p:cNvPr>
          <p:cNvPicPr>
            <a:picLocks noChangeAspect="1"/>
          </p:cNvPicPr>
          <p:nvPr/>
        </p:nvPicPr>
        <p:blipFill>
          <a:blip r:embed="rId3"/>
          <a:stretch>
            <a:fillRect/>
          </a:stretch>
        </p:blipFill>
        <p:spPr>
          <a:xfrm>
            <a:off x="1047312" y="1409018"/>
            <a:ext cx="10097375" cy="314733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160337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Regardless of Booster Version, the chart shows that the most successful payload range is between 2000 and 5050kg.</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 Correlation</a:t>
            </a:r>
          </a:p>
        </p:txBody>
      </p:sp>
      <p:pic>
        <p:nvPicPr>
          <p:cNvPr id="4" name="Picture 3">
            <a:extLst>
              <a:ext uri="{FF2B5EF4-FFF2-40B4-BE49-F238E27FC236}">
                <a16:creationId xmlns:a16="http://schemas.microsoft.com/office/drawing/2014/main" id="{17E889EB-A672-1F98-D853-2F75A4D1DD64}"/>
              </a:ext>
            </a:extLst>
          </p:cNvPr>
          <p:cNvPicPr>
            <a:picLocks noChangeAspect="1"/>
          </p:cNvPicPr>
          <p:nvPr/>
        </p:nvPicPr>
        <p:blipFill>
          <a:blip r:embed="rId3"/>
          <a:stretch>
            <a:fillRect/>
          </a:stretch>
        </p:blipFill>
        <p:spPr>
          <a:xfrm>
            <a:off x="734028" y="3575912"/>
            <a:ext cx="10173582" cy="274343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584276"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bar chart shown we can see that the decision tree model had the best accuracy score of 87.67%.</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74DEDDF-BBA7-BD52-9264-310B2D7C0DBA}"/>
              </a:ext>
            </a:extLst>
          </p:cNvPr>
          <p:cNvPicPr>
            <a:picLocks noChangeAspect="1"/>
          </p:cNvPicPr>
          <p:nvPr/>
        </p:nvPicPr>
        <p:blipFill>
          <a:blip r:embed="rId3"/>
          <a:stretch>
            <a:fillRect/>
          </a:stretch>
        </p:blipFill>
        <p:spPr>
          <a:xfrm>
            <a:off x="4183896" y="1571081"/>
            <a:ext cx="7705248" cy="36105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5095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Decision Tree model is very good at determining True Positives. </a:t>
            </a:r>
          </a:p>
          <a:p>
            <a:pPr>
              <a:lnSpc>
                <a:spcPct val="100000"/>
              </a:lnSpc>
              <a:spcBef>
                <a:spcPts val="1400"/>
              </a:spcBef>
            </a:pPr>
            <a:r>
              <a:rPr lang="en-US" sz="2200" dirty="0">
                <a:solidFill>
                  <a:schemeClr val="accent3">
                    <a:lumMod val="25000"/>
                  </a:schemeClr>
                </a:solidFill>
                <a:latin typeface="Abadi" panose="020B0604020104020204" pitchFamily="34" charset="0"/>
              </a:rPr>
              <a:t>There is however a major issue with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0E63127-6739-AAED-06CE-40A857007E9E}"/>
              </a:ext>
            </a:extLst>
          </p:cNvPr>
          <p:cNvPicPr>
            <a:picLocks noChangeAspect="1"/>
          </p:cNvPicPr>
          <p:nvPr/>
        </p:nvPicPr>
        <p:blipFill>
          <a:blip r:embed="rId3"/>
          <a:stretch>
            <a:fillRect/>
          </a:stretch>
        </p:blipFill>
        <p:spPr>
          <a:xfrm>
            <a:off x="5876990" y="1834367"/>
            <a:ext cx="5324410" cy="38444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99275" cy="4351338"/>
          </a:xfrm>
          <a:prstGeom prst="rect">
            <a:avLst/>
          </a:prstGeom>
        </p:spPr>
        <p:txBody>
          <a:bodyPr>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The Decision Tree model was the model that performed best on this set of data.</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Launches have the highest rate of success with payloads between 2000 and 5050kg.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Success rate of launches has steadily increased with time.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KSC LC-39A is the most successful launch site to date, possibly due to its proximity to the equator.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6700"/>
            <a:ext cx="10104817"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00000"/>
              </a:lnSpc>
              <a:spcBef>
                <a:spcPts val="1400"/>
              </a:spcBef>
            </a:pPr>
            <a:r>
              <a:rPr lang="en-US" sz="1800" dirty="0">
                <a:solidFill>
                  <a:schemeClr val="accent3">
                    <a:lumMod val="25000"/>
                  </a:schemeClr>
                </a:solidFill>
                <a:latin typeface="Abadi"/>
              </a:rPr>
              <a:t>Data collection methodology:</a:t>
            </a:r>
          </a:p>
          <a:p>
            <a:pPr lvl="1">
              <a:lnSpc>
                <a:spcPct val="100000"/>
              </a:lnSpc>
              <a:spcBef>
                <a:spcPts val="1400"/>
              </a:spcBef>
            </a:pPr>
            <a:r>
              <a:rPr lang="en-US" sz="1600" dirty="0">
                <a:solidFill>
                  <a:schemeClr val="accent3">
                    <a:lumMod val="25000"/>
                  </a:schemeClr>
                </a:solidFill>
                <a:latin typeface="Abadi"/>
              </a:rPr>
              <a:t>SpaceX API calls and web scraping from the SpaceX Wikipedia</a:t>
            </a:r>
          </a:p>
          <a:p>
            <a:pPr>
              <a:lnSpc>
                <a:spcPct val="100000"/>
              </a:lnSpc>
              <a:spcBef>
                <a:spcPts val="1400"/>
              </a:spcBef>
            </a:pPr>
            <a:r>
              <a:rPr lang="en-US" sz="1800" dirty="0">
                <a:solidFill>
                  <a:schemeClr val="accent3">
                    <a:lumMod val="25000"/>
                  </a:schemeClr>
                </a:solidFill>
                <a:latin typeface="Abadi"/>
              </a:rPr>
              <a:t>Perform data wrangling</a:t>
            </a:r>
          </a:p>
          <a:p>
            <a:pPr lvl="1">
              <a:lnSpc>
                <a:spcPct val="100000"/>
              </a:lnSpc>
              <a:spcBef>
                <a:spcPts val="1400"/>
              </a:spcBef>
            </a:pPr>
            <a:r>
              <a:rPr lang="en-US" sz="1600" dirty="0">
                <a:solidFill>
                  <a:schemeClr val="accent3">
                    <a:lumMod val="25000"/>
                  </a:schemeClr>
                </a:solidFill>
                <a:latin typeface="Abadi"/>
              </a:rPr>
              <a:t>Filter data</a:t>
            </a:r>
          </a:p>
          <a:p>
            <a:pPr lvl="1">
              <a:lnSpc>
                <a:spcPct val="100000"/>
              </a:lnSpc>
              <a:spcBef>
                <a:spcPts val="1400"/>
              </a:spcBef>
            </a:pPr>
            <a:r>
              <a:rPr lang="en-US" sz="1600" dirty="0">
                <a:solidFill>
                  <a:schemeClr val="accent3">
                    <a:lumMod val="25000"/>
                  </a:schemeClr>
                </a:solidFill>
                <a:latin typeface="Abadi"/>
              </a:rPr>
              <a:t>Deal with missing values</a:t>
            </a:r>
          </a:p>
          <a:p>
            <a:pPr lvl="1">
              <a:lnSpc>
                <a:spcPct val="100000"/>
              </a:lnSpc>
              <a:spcBef>
                <a:spcPts val="1400"/>
              </a:spcBef>
            </a:pPr>
            <a:r>
              <a:rPr lang="en-US" sz="1600" dirty="0">
                <a:solidFill>
                  <a:schemeClr val="accent3">
                    <a:lumMod val="25000"/>
                  </a:schemeClr>
                </a:solidFill>
                <a:latin typeface="Abadi"/>
              </a:rPr>
              <a:t>Implement One Hot Encoding to prepare data for classification</a:t>
            </a:r>
          </a:p>
          <a:p>
            <a:pPr>
              <a:lnSpc>
                <a:spcPct val="100000"/>
              </a:lnSpc>
              <a:spcBef>
                <a:spcPts val="1400"/>
              </a:spcBef>
            </a:pPr>
            <a:r>
              <a:rPr lang="en-US" sz="1800" dirty="0">
                <a:solidFill>
                  <a:schemeClr val="accent3">
                    <a:lumMod val="25000"/>
                  </a:schemeClr>
                </a:solidFill>
                <a:latin typeface="Abadi"/>
              </a:rPr>
              <a:t>Perform exploratory data analysis (EDA) using visualization and SQL</a:t>
            </a:r>
          </a:p>
          <a:p>
            <a:pPr>
              <a:lnSpc>
                <a:spcPct val="100000"/>
              </a:lnSpc>
              <a:spcBef>
                <a:spcPts val="1400"/>
              </a:spcBef>
            </a:pPr>
            <a:r>
              <a:rPr lang="en-US" sz="1800" dirty="0">
                <a:solidFill>
                  <a:schemeClr val="accent3">
                    <a:lumMod val="25000"/>
                  </a:schemeClr>
                </a:solidFill>
                <a:latin typeface="Abadi"/>
              </a:rPr>
              <a:t>Perform interactive visual analytics using Folium and </a:t>
            </a:r>
            <a:r>
              <a:rPr lang="en-US" sz="1800" dirty="0" err="1">
                <a:solidFill>
                  <a:schemeClr val="accent3">
                    <a:lumMod val="25000"/>
                  </a:schemeClr>
                </a:solidFill>
                <a:latin typeface="Abadi"/>
              </a:rPr>
              <a:t>Plotly</a:t>
            </a:r>
            <a:r>
              <a:rPr lang="en-US" sz="1800" dirty="0">
                <a:solidFill>
                  <a:schemeClr val="accent3">
                    <a:lumMod val="25000"/>
                  </a:schemeClr>
                </a:solidFill>
                <a:latin typeface="Abadi"/>
              </a:rPr>
              <a:t> Dash</a:t>
            </a:r>
          </a:p>
          <a:p>
            <a:pPr>
              <a:lnSpc>
                <a:spcPct val="100000"/>
              </a:lnSpc>
              <a:spcBef>
                <a:spcPts val="1400"/>
              </a:spcBef>
            </a:pPr>
            <a:r>
              <a:rPr lang="en-US" sz="1800" dirty="0">
                <a:solidFill>
                  <a:schemeClr val="accent3">
                    <a:lumMod val="25000"/>
                  </a:schemeClr>
                </a:solidFill>
                <a:latin typeface="Abadi"/>
              </a:rPr>
              <a:t>Perform predictive analysis using classification models.</a:t>
            </a:r>
          </a:p>
          <a:p>
            <a:pPr lvl="1">
              <a:lnSpc>
                <a:spcPct val="100000"/>
              </a:lnSpc>
              <a:spcBef>
                <a:spcPts val="1400"/>
              </a:spcBef>
            </a:pPr>
            <a:r>
              <a:rPr lang="en-US" sz="1600" dirty="0">
                <a:solidFill>
                  <a:schemeClr val="accent3">
                    <a:lumMod val="25000"/>
                  </a:schemeClr>
                </a:solidFill>
                <a:latin typeface="Abadi"/>
              </a:rPr>
              <a:t>Building of multiple models, tuning, and evaluating to ensure maximum accuracy. </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t>Data sets were obtained from the SpaceX API as well as the SpaceX Wikipedia.</a:t>
            </a:r>
          </a:p>
          <a:p>
            <a:pPr>
              <a:lnSpc>
                <a:spcPct val="100000"/>
              </a:lnSpc>
              <a:spcBef>
                <a:spcPts val="1400"/>
              </a:spcBef>
            </a:pPr>
            <a:r>
              <a:rPr lang="en-US" dirty="0"/>
              <a:t>Both data sets, obtained through data collection methods like web scraping, ensured complete information to be used for </a:t>
            </a:r>
            <a:r>
              <a:rPr lang="en-US" dirty="0" err="1"/>
              <a:t>deatailed</a:t>
            </a:r>
            <a:r>
              <a:rPr lang="en-US" dirty="0"/>
              <a:t> analysis.</a:t>
            </a:r>
          </a:p>
          <a:p>
            <a:pPr marL="0" indent="0">
              <a:lnSpc>
                <a:spcPct val="100000"/>
              </a:lnSpc>
              <a:spcBef>
                <a:spcPts val="1400"/>
              </a:spcBef>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public SpaceX API was used to retrieve data.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https://github.com/mboettger32/IBM-Applied-Data-Science-Captone/blob/94194dc5cca479a8712ee0d5a4c9d72a717a5d66/jupyter-labs-spacex-data-collection-api%20(1)%20(1).ipynb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CB0D2467-8C68-3213-4E52-3E8E10E9EFF0}"/>
              </a:ext>
            </a:extLst>
          </p:cNvPr>
          <p:cNvSpPr/>
          <p:nvPr/>
        </p:nvSpPr>
        <p:spPr>
          <a:xfrm>
            <a:off x="7892520" y="2007119"/>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Request data from API</a:t>
            </a:r>
          </a:p>
        </p:txBody>
      </p:sp>
      <p:sp>
        <p:nvSpPr>
          <p:cNvPr id="8" name="Oval 7">
            <a:extLst>
              <a:ext uri="{FF2B5EF4-FFF2-40B4-BE49-F238E27FC236}">
                <a16:creationId xmlns:a16="http://schemas.microsoft.com/office/drawing/2014/main" id="{4F9A5F02-09B1-9B53-98CE-481AE89C39AE}"/>
              </a:ext>
            </a:extLst>
          </p:cNvPr>
          <p:cNvSpPr/>
          <p:nvPr/>
        </p:nvSpPr>
        <p:spPr>
          <a:xfrm>
            <a:off x="7857460" y="3008764"/>
            <a:ext cx="1867787"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Extract and parse data into data frame</a:t>
            </a:r>
          </a:p>
          <a:p>
            <a:pPr algn="ctr"/>
            <a:endParaRPr lang="en-US" dirty="0"/>
          </a:p>
        </p:txBody>
      </p:sp>
      <p:sp>
        <p:nvSpPr>
          <p:cNvPr id="9" name="Oval 8">
            <a:extLst>
              <a:ext uri="{FF2B5EF4-FFF2-40B4-BE49-F238E27FC236}">
                <a16:creationId xmlns:a16="http://schemas.microsoft.com/office/drawing/2014/main" id="{19EC3566-B3A7-54DE-7B2C-146927BE44E2}"/>
              </a:ext>
            </a:extLst>
          </p:cNvPr>
          <p:cNvSpPr/>
          <p:nvPr/>
        </p:nvSpPr>
        <p:spPr>
          <a:xfrm>
            <a:off x="7892520" y="3979248"/>
            <a:ext cx="1867787"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Deal with missing(N/A) values</a:t>
            </a:r>
          </a:p>
          <a:p>
            <a:pPr algn="ctr"/>
            <a:endParaRPr lang="en-US" dirty="0"/>
          </a:p>
        </p:txBody>
      </p:sp>
      <p:sp>
        <p:nvSpPr>
          <p:cNvPr id="10" name="Oval 9">
            <a:extLst>
              <a:ext uri="{FF2B5EF4-FFF2-40B4-BE49-F238E27FC236}">
                <a16:creationId xmlns:a16="http://schemas.microsoft.com/office/drawing/2014/main" id="{80131D86-A5FF-8537-C68A-ABB86B290661}"/>
              </a:ext>
            </a:extLst>
          </p:cNvPr>
          <p:cNvSpPr/>
          <p:nvPr/>
        </p:nvSpPr>
        <p:spPr>
          <a:xfrm>
            <a:off x="7892520" y="4949732"/>
            <a:ext cx="1867787"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a:p>
            <a:pPr algn="ctr"/>
            <a:r>
              <a:rPr lang="en-US" sz="1400" dirty="0"/>
              <a:t>Export data to CSV</a:t>
            </a:r>
          </a:p>
          <a:p>
            <a:pPr algn="ctr"/>
            <a:endParaRPr lang="en-US" dirty="0"/>
          </a:p>
        </p:txBody>
      </p:sp>
      <p:sp>
        <p:nvSpPr>
          <p:cNvPr id="13" name="Arrow: Down 12">
            <a:extLst>
              <a:ext uri="{FF2B5EF4-FFF2-40B4-BE49-F238E27FC236}">
                <a16:creationId xmlns:a16="http://schemas.microsoft.com/office/drawing/2014/main" id="{F1729EA1-A5F7-CFDF-0922-AAAA10D58012}"/>
              </a:ext>
            </a:extLst>
          </p:cNvPr>
          <p:cNvSpPr/>
          <p:nvPr/>
        </p:nvSpPr>
        <p:spPr>
          <a:xfrm>
            <a:off x="9774858" y="2570408"/>
            <a:ext cx="269740"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8980D701-C2E1-D72D-F7D9-A75F4DECC42D}"/>
              </a:ext>
            </a:extLst>
          </p:cNvPr>
          <p:cNvSpPr/>
          <p:nvPr/>
        </p:nvSpPr>
        <p:spPr>
          <a:xfrm>
            <a:off x="7363090" y="3604843"/>
            <a:ext cx="269740"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7CBB94D-E82A-A226-AF96-C4D328982533}"/>
              </a:ext>
            </a:extLst>
          </p:cNvPr>
          <p:cNvSpPr/>
          <p:nvPr/>
        </p:nvSpPr>
        <p:spPr>
          <a:xfrm>
            <a:off x="9951502" y="4641388"/>
            <a:ext cx="269740" cy="61668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launch data obtained from their Wikipedia</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https://github.com/mboettger32/IBM-Applied-Data-Science-Captone/blob/94194dc5cca479a8712ee0d5a4c9d72a717a5d66/jupyter-labs-webscraping%20(1).ipynb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4905153" y="1538178"/>
            <a:ext cx="6466109" cy="446098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Oval 6">
            <a:extLst>
              <a:ext uri="{FF2B5EF4-FFF2-40B4-BE49-F238E27FC236}">
                <a16:creationId xmlns:a16="http://schemas.microsoft.com/office/drawing/2014/main" id="{1E17F633-47C2-687A-5B0E-439652FF12D9}"/>
              </a:ext>
            </a:extLst>
          </p:cNvPr>
          <p:cNvSpPr/>
          <p:nvPr/>
        </p:nvSpPr>
        <p:spPr>
          <a:xfrm>
            <a:off x="4972637" y="1692064"/>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Request data from Wiki</a:t>
            </a:r>
          </a:p>
        </p:txBody>
      </p:sp>
      <p:sp>
        <p:nvSpPr>
          <p:cNvPr id="8" name="Oval 7">
            <a:extLst>
              <a:ext uri="{FF2B5EF4-FFF2-40B4-BE49-F238E27FC236}">
                <a16:creationId xmlns:a16="http://schemas.microsoft.com/office/drawing/2014/main" id="{8C3DB4FF-8BF4-BB00-E91F-E4D09155453D}"/>
              </a:ext>
            </a:extLst>
          </p:cNvPr>
          <p:cNvSpPr/>
          <p:nvPr/>
        </p:nvSpPr>
        <p:spPr>
          <a:xfrm>
            <a:off x="7315955" y="1626476"/>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t>
            </a:r>
            <a:r>
              <a:rPr lang="en-US" sz="1200" dirty="0" err="1"/>
              <a:t>BeautifulSoup</a:t>
            </a:r>
            <a:r>
              <a:rPr lang="en-US" sz="1200" dirty="0"/>
              <a:t> Object from response</a:t>
            </a:r>
          </a:p>
        </p:txBody>
      </p:sp>
      <p:sp>
        <p:nvSpPr>
          <p:cNvPr id="12" name="Oval 11">
            <a:extLst>
              <a:ext uri="{FF2B5EF4-FFF2-40B4-BE49-F238E27FC236}">
                <a16:creationId xmlns:a16="http://schemas.microsoft.com/office/drawing/2014/main" id="{19AAD3F7-25C7-723D-3CE9-31A14C98F900}"/>
              </a:ext>
            </a:extLst>
          </p:cNvPr>
          <p:cNvSpPr/>
          <p:nvPr/>
        </p:nvSpPr>
        <p:spPr>
          <a:xfrm>
            <a:off x="9586246" y="1626476"/>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Extract all column and variable names</a:t>
            </a:r>
          </a:p>
        </p:txBody>
      </p:sp>
      <p:sp>
        <p:nvSpPr>
          <p:cNvPr id="13" name="Oval 12">
            <a:extLst>
              <a:ext uri="{FF2B5EF4-FFF2-40B4-BE49-F238E27FC236}">
                <a16:creationId xmlns:a16="http://schemas.microsoft.com/office/drawing/2014/main" id="{E959C399-D1F1-8888-46F2-9F71981555FF}"/>
              </a:ext>
            </a:extLst>
          </p:cNvPr>
          <p:cNvSpPr/>
          <p:nvPr/>
        </p:nvSpPr>
        <p:spPr>
          <a:xfrm>
            <a:off x="9591066" y="3368178"/>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Parse html tables</a:t>
            </a:r>
          </a:p>
        </p:txBody>
      </p:sp>
      <p:sp>
        <p:nvSpPr>
          <p:cNvPr id="14" name="Oval 13">
            <a:extLst>
              <a:ext uri="{FF2B5EF4-FFF2-40B4-BE49-F238E27FC236}">
                <a16:creationId xmlns:a16="http://schemas.microsoft.com/office/drawing/2014/main" id="{D0D7EB4C-B4A3-0D96-C037-5951AA48D2DA}"/>
              </a:ext>
            </a:extLst>
          </p:cNvPr>
          <p:cNvSpPr/>
          <p:nvPr/>
        </p:nvSpPr>
        <p:spPr>
          <a:xfrm>
            <a:off x="7315955" y="3429000"/>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Construct data into dictionary</a:t>
            </a:r>
          </a:p>
        </p:txBody>
      </p:sp>
      <p:sp>
        <p:nvSpPr>
          <p:cNvPr id="15" name="Oval 14">
            <a:extLst>
              <a:ext uri="{FF2B5EF4-FFF2-40B4-BE49-F238E27FC236}">
                <a16:creationId xmlns:a16="http://schemas.microsoft.com/office/drawing/2014/main" id="{00E251A0-5F15-5A31-46A5-389B96E05D7B}"/>
              </a:ext>
            </a:extLst>
          </p:cNvPr>
          <p:cNvSpPr/>
          <p:nvPr/>
        </p:nvSpPr>
        <p:spPr>
          <a:xfrm>
            <a:off x="5076344" y="3445121"/>
            <a:ext cx="1644503" cy="80098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t>
            </a:r>
            <a:r>
              <a:rPr lang="en-US" sz="1200" dirty="0" err="1"/>
              <a:t>dataframe</a:t>
            </a:r>
            <a:r>
              <a:rPr lang="en-US" sz="1200" dirty="0"/>
              <a:t> and export to CSV</a:t>
            </a:r>
          </a:p>
        </p:txBody>
      </p:sp>
      <p:sp>
        <p:nvSpPr>
          <p:cNvPr id="16" name="Arrow: Right 15">
            <a:extLst>
              <a:ext uri="{FF2B5EF4-FFF2-40B4-BE49-F238E27FC236}">
                <a16:creationId xmlns:a16="http://schemas.microsoft.com/office/drawing/2014/main" id="{4BECA370-E531-B47C-1C00-7054D143118E}"/>
              </a:ext>
            </a:extLst>
          </p:cNvPr>
          <p:cNvSpPr/>
          <p:nvPr/>
        </p:nvSpPr>
        <p:spPr>
          <a:xfrm>
            <a:off x="6811926" y="2026969"/>
            <a:ext cx="283534" cy="113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0459A7FD-A489-307C-104D-435A4E04C4D9}"/>
              </a:ext>
            </a:extLst>
          </p:cNvPr>
          <p:cNvSpPr/>
          <p:nvPr/>
        </p:nvSpPr>
        <p:spPr>
          <a:xfrm>
            <a:off x="9117408" y="2026968"/>
            <a:ext cx="283534" cy="113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61F27826-E0FB-8E99-DB68-FCE60247CAD7}"/>
              </a:ext>
            </a:extLst>
          </p:cNvPr>
          <p:cNvSpPr/>
          <p:nvPr/>
        </p:nvSpPr>
        <p:spPr>
          <a:xfrm rot="5400000">
            <a:off x="10266729" y="2969092"/>
            <a:ext cx="283534" cy="113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8CFE8D6C-A469-8170-E7CA-BCDA6BC3E871}"/>
              </a:ext>
            </a:extLst>
          </p:cNvPr>
          <p:cNvSpPr/>
          <p:nvPr/>
        </p:nvSpPr>
        <p:spPr>
          <a:xfrm rot="10800000">
            <a:off x="9150627" y="3768671"/>
            <a:ext cx="283534" cy="11371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81403A11-F6DC-ADC3-26C9-82FED1B4AC88}"/>
              </a:ext>
            </a:extLst>
          </p:cNvPr>
          <p:cNvPicPr>
            <a:picLocks noChangeAspect="1"/>
          </p:cNvPicPr>
          <p:nvPr/>
        </p:nvPicPr>
        <p:blipFill>
          <a:blip r:embed="rId3"/>
          <a:stretch>
            <a:fillRect/>
          </a:stretch>
        </p:blipFill>
        <p:spPr>
          <a:xfrm>
            <a:off x="6833464" y="3749323"/>
            <a:ext cx="304826" cy="15241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356</TotalTime>
  <Words>1843</Words>
  <Application>Microsoft Office PowerPoint</Application>
  <PresentationFormat>Widescreen</PresentationFormat>
  <Paragraphs>252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Mason R. Boettger</cp:lastModifiedBy>
  <cp:revision>200</cp:revision>
  <dcterms:created xsi:type="dcterms:W3CDTF">2021-04-29T18:58:34Z</dcterms:created>
  <dcterms:modified xsi:type="dcterms:W3CDTF">2023-07-09T16:39:04Z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